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75" r:id="rId3"/>
    <p:sldId id="257" r:id="rId4"/>
    <p:sldId id="258" r:id="rId5"/>
    <p:sldId id="276" r:id="rId6"/>
    <p:sldId id="259" r:id="rId7"/>
    <p:sldId id="266" r:id="rId8"/>
    <p:sldId id="277" r:id="rId9"/>
    <p:sldId id="278" r:id="rId10"/>
    <p:sldId id="282" r:id="rId11"/>
    <p:sldId id="264" r:id="rId12"/>
    <p:sldId id="265" r:id="rId13"/>
    <p:sldId id="280" r:id="rId14"/>
    <p:sldId id="279" r:id="rId15"/>
    <p:sldId id="281" r:id="rId16"/>
    <p:sldId id="274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Bold" panose="020B0802040504020204" pitchFamily="34" charset="0"/>
      <p:bold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Extra Bold" panose="020B0604020202020204" charset="0"/>
      <p:regular r:id="rId28"/>
    </p:embeddedFont>
    <p:embeddedFont>
      <p:font typeface="Raleway" pitchFamily="2" charset="-52"/>
      <p:regular r:id="rId29"/>
      <p:bold r:id="rId30"/>
      <p:italic r:id="rId31"/>
      <p:boldItalic r:id="rId32"/>
    </p:embeddedFont>
    <p:embeddedFont>
      <p:font typeface="Raleway Bold" pitchFamily="2" charset="-52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29D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CBB2C-ACAA-4214-8FDB-4E6293D63B5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F8C9A-A543-49E8-A451-97EF592981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21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8C9A-A543-49E8-A451-97EF5929814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96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8C9A-A543-49E8-A451-97EF5929814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957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C122E1-2CF8-4BF0-8908-356C1C34E4E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682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76A99-965E-41F5-91DB-AD0FE0225C11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090F6-2B32-4290-8BDB-C98A536D304F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65341-F70A-4CF1-99FA-C3EDED6C75BA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F401-2848-46B6-992A-93D1B90F1417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F4FCD-C129-4F22-A3CE-DEA5E6899876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AB3A-1426-407A-8D7C-448E8430F992}" type="datetime1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64E38-300B-41AF-A433-D7DE7AAE9674}" type="datetime1">
              <a:rPr lang="en-US" smtClean="0"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E1FE-4982-42E5-BE12-75C83B64C399}" type="datetime1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BA6C4-B5C7-4F2B-902D-AA0D579C0038}" type="datetime1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7D086-EE63-46F7-95EB-19C020312CCB}" type="datetime1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BA5-B3C9-4AA5-8B7B-EF550B715042}" type="datetime1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EAE49-A513-45E3-8D30-C86D2545127E}" type="datetime1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3.sv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1.svg"/><Relationship Id="rId7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25.sv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8.svg"/><Relationship Id="rId7" Type="http://schemas.openxmlformats.org/officeDocument/2006/relationships/image" Target="../media/image6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30.sv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21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48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0"/>
            <a:ext cx="10922725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606684" y="-216453"/>
            <a:ext cx="10588697" cy="111353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955782"/>
            <a:ext cx="8577984" cy="357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1"/>
              </a:lnSpc>
            </a:pP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Развитие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системы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«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Рейтинг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студентов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»</a:t>
            </a:r>
          </a:p>
          <a:p>
            <a:pPr>
              <a:lnSpc>
                <a:spcPts val="7001"/>
              </a:lnSpc>
            </a:pPr>
            <a:endParaRPr lang="en-US" sz="6251" dirty="0">
              <a:solidFill>
                <a:srgbClr val="000000"/>
              </a:solidFill>
              <a:latin typeface="Raleway Bold"/>
            </a:endParaRPr>
          </a:p>
          <a:p>
            <a:pPr>
              <a:lnSpc>
                <a:spcPts val="7001"/>
              </a:lnSpc>
            </a:pPr>
            <a:endParaRPr lang="en-US" sz="6251" dirty="0">
              <a:solidFill>
                <a:srgbClr val="000000"/>
              </a:solidFill>
              <a:latin typeface="Raleway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62000" y="7886700"/>
            <a:ext cx="6688150" cy="1122058"/>
            <a:chOff x="0" y="0"/>
            <a:chExt cx="5357164" cy="2335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7164" cy="2335009"/>
            </a:xfrm>
            <a:custGeom>
              <a:avLst/>
              <a:gdLst/>
              <a:ahLst/>
              <a:cxnLst/>
              <a:rect l="l" t="t" r="r" b="b"/>
              <a:pathLst>
                <a:path w="5357164" h="2335009">
                  <a:moveTo>
                    <a:pt x="5232704" y="2335009"/>
                  </a:moveTo>
                  <a:lnTo>
                    <a:pt x="124460" y="2335009"/>
                  </a:lnTo>
                  <a:cubicBezTo>
                    <a:pt x="55880" y="2335009"/>
                    <a:pt x="0" y="2279129"/>
                    <a:pt x="0" y="22105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32704" y="0"/>
                  </a:lnTo>
                  <a:cubicBezTo>
                    <a:pt x="5301285" y="0"/>
                    <a:pt x="5357164" y="55880"/>
                    <a:pt x="5357164" y="124460"/>
                  </a:cubicBezTo>
                  <a:lnTo>
                    <a:pt x="5357164" y="2210549"/>
                  </a:lnTo>
                  <a:cubicBezTo>
                    <a:pt x="5357164" y="2279129"/>
                    <a:pt x="5301285" y="2335009"/>
                    <a:pt x="5232704" y="2335009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21812" y="7956342"/>
            <a:ext cx="6528337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Руководитель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lnSpc>
                <a:spcPts val="3806"/>
              </a:lnSpc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Бахвалова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З.А ,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доцент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ЦПИ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BBEAEF-DB78-47C0-852F-DD04667F8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85" b="6015"/>
          <a:stretch/>
        </p:blipFill>
        <p:spPr>
          <a:xfrm>
            <a:off x="4184217" y="-8283"/>
            <a:ext cx="9919565" cy="10268778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9A32997D-447C-4D21-A9AE-BC81E099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532624">
            <a:off x="-2611142" y="6562645"/>
            <a:ext cx="8735161" cy="744871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BFD6D95E-E5D3-4B7D-8E46-97E560124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3362148" y="-1642944"/>
            <a:ext cx="5844215" cy="4983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0A23C-CD9D-40A9-A726-014B9E3B78D3}"/>
              </a:ext>
            </a:extLst>
          </p:cNvPr>
          <p:cNvSpPr txBox="1"/>
          <p:nvPr/>
        </p:nvSpPr>
        <p:spPr>
          <a:xfrm>
            <a:off x="1546860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26956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3714" y="190500"/>
            <a:ext cx="1042057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5450">
                <a:solidFill>
                  <a:srgbClr val="FFFFFF"/>
                </a:solidFill>
                <a:latin typeface="Raleway"/>
              </a:rPr>
              <a:t>Макеты интерфейса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90353">
            <a:off x="-4412616" y="-4578467"/>
            <a:ext cx="8358343" cy="82367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0353">
            <a:off x="14392937" y="7007963"/>
            <a:ext cx="7401930" cy="72942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6004" y="1361214"/>
            <a:ext cx="11668053" cy="8493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13222" y="2479157"/>
            <a:ext cx="5518204" cy="6257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5030D-689B-44C9-ABEF-FBBE5F154459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992" y="135255"/>
            <a:ext cx="13667179" cy="114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dirty="0" err="1">
                <a:solidFill>
                  <a:srgbClr val="FFFFFF"/>
                </a:solidFill>
                <a:latin typeface="Raleway"/>
              </a:rPr>
              <a:t>Физическая</a:t>
            </a:r>
            <a:r>
              <a:rPr lang="en-US" sz="7200" dirty="0">
                <a:solidFill>
                  <a:srgbClr val="FFFFFF"/>
                </a:solidFill>
                <a:latin typeface="Raleway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Raleway"/>
              </a:rPr>
              <a:t>модель</a:t>
            </a:r>
            <a:r>
              <a:rPr lang="en-US" sz="7200" dirty="0">
                <a:solidFill>
                  <a:srgbClr val="FFFFFF"/>
                </a:solidFill>
                <a:latin typeface="Raleway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Raleway"/>
              </a:rPr>
              <a:t>данных</a:t>
            </a:r>
            <a:endParaRPr lang="en-US" sz="7200" dirty="0">
              <a:solidFill>
                <a:srgbClr val="FFFFFF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270891" y="5368406"/>
            <a:ext cx="6107412" cy="68412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94687" y="-830698"/>
            <a:ext cx="6107412" cy="68412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65194" y="1273838"/>
            <a:ext cx="15557613" cy="89230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BB68A3-5275-410A-ABF2-7CB1B596DFAF}"/>
              </a:ext>
            </a:extLst>
          </p:cNvPr>
          <p:cNvSpPr txBox="1"/>
          <p:nvPr/>
        </p:nvSpPr>
        <p:spPr>
          <a:xfrm>
            <a:off x="15475288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3714" y="190500"/>
            <a:ext cx="10420571" cy="110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ru-RU" sz="6000" dirty="0">
                <a:solidFill>
                  <a:schemeClr val="bg1"/>
                </a:solidFill>
                <a:latin typeface="Raleway"/>
              </a:rPr>
              <a:t>Реализация (</a:t>
            </a:r>
            <a:r>
              <a:rPr lang="en-US" sz="6000" dirty="0">
                <a:solidFill>
                  <a:schemeClr val="bg1"/>
                </a:solidFill>
                <a:latin typeface="Raleway"/>
              </a:rPr>
              <a:t>frontend</a:t>
            </a:r>
            <a:r>
              <a:rPr lang="ru-RU" sz="6000" dirty="0">
                <a:solidFill>
                  <a:schemeClr val="bg1"/>
                </a:solidFill>
                <a:latin typeface="Raleway"/>
              </a:rPr>
              <a:t>)</a:t>
            </a:r>
            <a:endParaRPr lang="en-US" sz="6000" dirty="0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087036">
            <a:off x="16454446" y="-4787462"/>
            <a:ext cx="8358343" cy="82367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049441">
            <a:off x="-4923553" y="8471520"/>
            <a:ext cx="7401930" cy="72942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462F7D-B1E4-47B4-A129-251E9EEEE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927" y="1294167"/>
            <a:ext cx="14810144" cy="8798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88E65-850A-4AE6-9299-660C3A9BAF65}"/>
              </a:ext>
            </a:extLst>
          </p:cNvPr>
          <p:cNvSpPr txBox="1"/>
          <p:nvPr/>
        </p:nvSpPr>
        <p:spPr>
          <a:xfrm>
            <a:off x="15475288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4456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66999" y="326487"/>
            <a:ext cx="125817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ru-RU" sz="8000" dirty="0">
                <a:solidFill>
                  <a:srgbClr val="000000"/>
                </a:solidFill>
                <a:latin typeface="Raleway"/>
              </a:rPr>
              <a:t>Реализация (</a:t>
            </a:r>
            <a:r>
              <a:rPr lang="en-US" sz="8000" dirty="0">
                <a:solidFill>
                  <a:srgbClr val="000000"/>
                </a:solidFill>
                <a:latin typeface="Raleway"/>
              </a:rPr>
              <a:t>backend</a:t>
            </a:r>
            <a:r>
              <a:rPr lang="ru-RU" sz="8000" dirty="0">
                <a:solidFill>
                  <a:srgbClr val="000000"/>
                </a:solidFill>
                <a:latin typeface="Raleway"/>
              </a:rPr>
              <a:t>)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DAA5338-975B-4DDA-A2FA-09BA85179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4743" y="1555212"/>
            <a:ext cx="13698513" cy="816456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F1870-014F-4020-8F41-9398FB6A3FB2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5217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987E8D5-6A21-4F99-9214-B8BF25EE4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768380">
            <a:off x="12383352" y="8926529"/>
            <a:ext cx="8735161" cy="744871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F10A690-9FB2-488D-931B-68CFDFE3D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2313615">
            <a:off x="-2112291" y="-1925932"/>
            <a:ext cx="5844215" cy="498352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45FD84-D7CB-44BF-97A6-4F6C68219B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80771"/>
            <a:ext cx="5422965" cy="63267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4C0A67-DC9E-42FC-AC1C-15CC6A18F0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748" y="2180771"/>
            <a:ext cx="5419754" cy="63213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CCECF0A-1E9E-4B80-B307-DA114E87CE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50" y="2180771"/>
            <a:ext cx="5418299" cy="6321349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8F1D1DB1-8277-4881-8905-7CBA6DB169BC}"/>
              </a:ext>
            </a:extLst>
          </p:cNvPr>
          <p:cNvSpPr txBox="1"/>
          <p:nvPr/>
        </p:nvSpPr>
        <p:spPr>
          <a:xfrm>
            <a:off x="2666999" y="326487"/>
            <a:ext cx="125817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ru-RU" sz="8000" dirty="0">
                <a:solidFill>
                  <a:srgbClr val="000000"/>
                </a:solidFill>
                <a:latin typeface="Raleway"/>
              </a:rPr>
              <a:t>Наработки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564C1-982C-4DA2-A675-B94A7436DD75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670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5904956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0"/>
              </a:lnSpc>
            </a:pPr>
            <a:r>
              <a:rPr lang="en-US" sz="8525">
                <a:solidFill>
                  <a:srgbClr val="000000"/>
                </a:solidFill>
                <a:latin typeface="Raleway"/>
              </a:rPr>
              <a:t>Планы на будущее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502656" y="4144821"/>
            <a:ext cx="8756644" cy="1510244"/>
            <a:chOff x="0" y="0"/>
            <a:chExt cx="5919918" cy="1020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85604" y="5406672"/>
            <a:ext cx="7154870" cy="53076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502656" y="876300"/>
            <a:ext cx="8756644" cy="2157772"/>
            <a:chOff x="0" y="0"/>
            <a:chExt cx="5919918" cy="10209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499027" y="7564428"/>
            <a:ext cx="8756644" cy="1510244"/>
            <a:chOff x="0" y="0"/>
            <a:chExt cx="5919918" cy="1020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502656" y="4258593"/>
            <a:ext cx="8756644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Open Sans"/>
              </a:rPr>
              <a:t>Реализовать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модуль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“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Р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егистрация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коллективов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02656" y="990072"/>
            <a:ext cx="8756644" cy="184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Запустить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в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 полноценную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эксплуатацию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модуль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 "Начисление рейтинговой стипендии"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9027" y="7678200"/>
            <a:ext cx="875664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ru-RU" sz="3500" dirty="0">
                <a:solidFill>
                  <a:srgbClr val="000000"/>
                </a:solidFill>
                <a:latin typeface="Open Sans"/>
              </a:rPr>
              <a:t>Выполнить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анализ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модуля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“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Проведение мероприятий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”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9FC67566-ED52-4811-A656-EF104F36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4800" y="4677663"/>
            <a:ext cx="444559" cy="444559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C99AC2C-4777-47DE-9316-B12828C01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8429" y="1732906"/>
            <a:ext cx="444559" cy="4445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FF3FA8-F0D4-452B-B880-38EB1B8AE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4799" y="8097270"/>
            <a:ext cx="444559" cy="4445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70C7CD-C46A-4E26-AD3F-223EB67547D2}"/>
              </a:ext>
            </a:extLst>
          </p:cNvPr>
          <p:cNvSpPr txBox="1"/>
          <p:nvPr/>
        </p:nvSpPr>
        <p:spPr>
          <a:xfrm>
            <a:off x="15475288" y="9798121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D1963B5-9327-4E87-9EB4-D073FCC882C4}"/>
              </a:ext>
            </a:extLst>
          </p:cNvPr>
          <p:cNvSpPr/>
          <p:nvPr/>
        </p:nvSpPr>
        <p:spPr>
          <a:xfrm>
            <a:off x="0" y="16328"/>
            <a:ext cx="18288000" cy="10270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6" name="Group 2">
            <a:extLst>
              <a:ext uri="{FF2B5EF4-FFF2-40B4-BE49-F238E27FC236}">
                <a16:creationId xmlns:a16="http://schemas.microsoft.com/office/drawing/2014/main" id="{841EA637-9CC3-45BB-8AE7-980B22B1323B}"/>
              </a:ext>
            </a:extLst>
          </p:cNvPr>
          <p:cNvGrpSpPr/>
          <p:nvPr/>
        </p:nvGrpSpPr>
        <p:grpSpPr>
          <a:xfrm>
            <a:off x="1028700" y="5771638"/>
            <a:ext cx="16230600" cy="381704"/>
            <a:chOff x="0" y="0"/>
            <a:chExt cx="21640800" cy="508939"/>
          </a:xfrm>
          <a:solidFill>
            <a:schemeClr val="tx1">
              <a:lumMod val="85000"/>
              <a:lumOff val="15000"/>
            </a:schemeClr>
          </a:solidFill>
        </p:grpSpPr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FEAAFA87-0454-437F-92C0-296BA6EE5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7374" cy="508939"/>
            </a:xfrm>
            <a:prstGeom prst="rect">
              <a:avLst/>
            </a:prstGeom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94DA5656-19A9-4E55-93BE-4E38BB3EC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588949" y="0"/>
              <a:ext cx="5757374" cy="508939"/>
            </a:xfrm>
            <a:prstGeom prst="rect">
              <a:avLst/>
            </a:prstGeom>
          </p:spPr>
        </p:pic>
        <p:pic>
          <p:nvPicPr>
            <p:cNvPr id="49" name="Picture 5">
              <a:extLst>
                <a:ext uri="{FF2B5EF4-FFF2-40B4-BE49-F238E27FC236}">
                  <a16:creationId xmlns:a16="http://schemas.microsoft.com/office/drawing/2014/main" id="{926ED568-254A-4CB5-8420-655C940FA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294477" y="0"/>
              <a:ext cx="5757374" cy="508939"/>
            </a:xfrm>
            <a:prstGeom prst="rect">
              <a:avLst/>
            </a:prstGeom>
          </p:spPr>
        </p:pic>
        <p:pic>
          <p:nvPicPr>
            <p:cNvPr id="50" name="Picture 6">
              <a:extLst>
                <a:ext uri="{FF2B5EF4-FFF2-40B4-BE49-F238E27FC236}">
                  <a16:creationId xmlns:a16="http://schemas.microsoft.com/office/drawing/2014/main" id="{36F1CC09-E817-4571-89A5-1BE23EB8D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5883426" y="0"/>
              <a:ext cx="5757374" cy="508939"/>
            </a:xfrm>
            <a:prstGeom prst="rect">
              <a:avLst/>
            </a:prstGeom>
          </p:spPr>
        </p:pic>
      </p:grpSp>
      <p:grpSp>
        <p:nvGrpSpPr>
          <p:cNvPr id="51" name="Group 7">
            <a:extLst>
              <a:ext uri="{FF2B5EF4-FFF2-40B4-BE49-F238E27FC236}">
                <a16:creationId xmlns:a16="http://schemas.microsoft.com/office/drawing/2014/main" id="{EA8C6572-BACD-40B9-9DA8-AD0254EF2823}"/>
              </a:ext>
            </a:extLst>
          </p:cNvPr>
          <p:cNvGrpSpPr/>
          <p:nvPr/>
        </p:nvGrpSpPr>
        <p:grpSpPr>
          <a:xfrm>
            <a:off x="1822112" y="5657246"/>
            <a:ext cx="609783" cy="1396556"/>
            <a:chOff x="0" y="0"/>
            <a:chExt cx="813044" cy="1862074"/>
          </a:xfrm>
          <a:solidFill>
            <a:srgbClr val="FF0000"/>
          </a:solidFill>
        </p:grpSpPr>
        <p:grpSp>
          <p:nvGrpSpPr>
            <p:cNvPr id="52" name="Group 8">
              <a:extLst>
                <a:ext uri="{FF2B5EF4-FFF2-40B4-BE49-F238E27FC236}">
                  <a16:creationId xmlns:a16="http://schemas.microsoft.com/office/drawing/2014/main" id="{9A7C25FB-2DC3-40AD-BA92-608A22D9D6CF}"/>
                </a:ext>
              </a:extLst>
            </p:cNvPr>
            <p:cNvGrpSpPr/>
            <p:nvPr/>
          </p:nvGrpSpPr>
          <p:grpSpPr>
            <a:xfrm rot="5400000">
              <a:off x="-321254" y="1018574"/>
              <a:ext cx="1455552" cy="231448"/>
              <a:chOff x="0" y="0"/>
              <a:chExt cx="3594100" cy="571500"/>
            </a:xfrm>
            <a:grpFill/>
          </p:grpSpPr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BFF1DAE0-278C-47D9-82CF-A57A1F9C0FB8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  <a:ln>
                <a:solidFill>
                  <a:srgbClr val="FF000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</p:sp>
        </p:grpSp>
        <p:pic>
          <p:nvPicPr>
            <p:cNvPr id="53" name="Picture 10">
              <a:extLst>
                <a:ext uri="{FF2B5EF4-FFF2-40B4-BE49-F238E27FC236}">
                  <a16:creationId xmlns:a16="http://schemas.microsoft.com/office/drawing/2014/main" id="{14350F0B-D484-4CEA-AB9C-813A7BF2F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55" name="Group 11">
            <a:extLst>
              <a:ext uri="{FF2B5EF4-FFF2-40B4-BE49-F238E27FC236}">
                <a16:creationId xmlns:a16="http://schemas.microsoft.com/office/drawing/2014/main" id="{FCE916F4-5D51-4014-AA6D-9C7C0B46CCA7}"/>
              </a:ext>
            </a:extLst>
          </p:cNvPr>
          <p:cNvGrpSpPr/>
          <p:nvPr/>
        </p:nvGrpSpPr>
        <p:grpSpPr>
          <a:xfrm>
            <a:off x="5573770" y="4756820"/>
            <a:ext cx="609783" cy="1510209"/>
            <a:chOff x="0" y="0"/>
            <a:chExt cx="813044" cy="2013612"/>
          </a:xfrm>
          <a:solidFill>
            <a:srgbClr val="FF0000"/>
          </a:solidFill>
        </p:grpSpPr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46C58B60-5373-455C-B3E3-3694643B16DE}"/>
                </a:ext>
              </a:extLst>
            </p:cNvPr>
            <p:cNvGrpSpPr/>
            <p:nvPr/>
          </p:nvGrpSpPr>
          <p:grpSpPr>
            <a:xfrm rot="5400000">
              <a:off x="-321254" y="612052"/>
              <a:ext cx="1455552" cy="231448"/>
              <a:chOff x="0" y="0"/>
              <a:chExt cx="3594100" cy="571500"/>
            </a:xfrm>
            <a:grpFill/>
          </p:grpSpPr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524E7B26-F49F-4676-9558-CA9DA9783C6A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57" name="Picture 14">
              <a:extLst>
                <a:ext uri="{FF2B5EF4-FFF2-40B4-BE49-F238E27FC236}">
                  <a16:creationId xmlns:a16="http://schemas.microsoft.com/office/drawing/2014/main" id="{9C92B25A-A610-4BD1-A21E-A8A86A93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1200568"/>
              <a:ext cx="813044" cy="813044"/>
            </a:xfrm>
            <a:prstGeom prst="rect">
              <a:avLst/>
            </a:prstGeom>
          </p:spPr>
        </p:pic>
      </p:grpSp>
      <p:grpSp>
        <p:nvGrpSpPr>
          <p:cNvPr id="59" name="Group 15">
            <a:extLst>
              <a:ext uri="{FF2B5EF4-FFF2-40B4-BE49-F238E27FC236}">
                <a16:creationId xmlns:a16="http://schemas.microsoft.com/office/drawing/2014/main" id="{733AF620-111F-4145-80CC-B3A0E411850E}"/>
              </a:ext>
            </a:extLst>
          </p:cNvPr>
          <p:cNvGrpSpPr/>
          <p:nvPr/>
        </p:nvGrpSpPr>
        <p:grpSpPr>
          <a:xfrm>
            <a:off x="8839109" y="5657246"/>
            <a:ext cx="609783" cy="1522665"/>
            <a:chOff x="0" y="0"/>
            <a:chExt cx="813044" cy="203022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60" name="Group 16">
              <a:extLst>
                <a:ext uri="{FF2B5EF4-FFF2-40B4-BE49-F238E27FC236}">
                  <a16:creationId xmlns:a16="http://schemas.microsoft.com/office/drawing/2014/main" id="{04DD8A01-3CBD-4CAB-A2C4-419752CFE271}"/>
                </a:ext>
              </a:extLst>
            </p:cNvPr>
            <p:cNvGrpSpPr/>
            <p:nvPr/>
          </p:nvGrpSpPr>
          <p:grpSpPr>
            <a:xfrm rot="5400000">
              <a:off x="-321254" y="1186720"/>
              <a:ext cx="1455552" cy="231448"/>
              <a:chOff x="0" y="0"/>
              <a:chExt cx="3594100" cy="571500"/>
            </a:xfrm>
            <a:grpFill/>
          </p:grpSpPr>
          <p:sp>
            <p:nvSpPr>
              <p:cNvPr id="62" name="Freeform 17">
                <a:extLst>
                  <a:ext uri="{FF2B5EF4-FFF2-40B4-BE49-F238E27FC236}">
                    <a16:creationId xmlns:a16="http://schemas.microsoft.com/office/drawing/2014/main" id="{D324FB96-E93A-4E9A-BFE9-22F992730F0F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1" name="Picture 18">
              <a:extLst>
                <a:ext uri="{FF2B5EF4-FFF2-40B4-BE49-F238E27FC236}">
                  <a16:creationId xmlns:a16="http://schemas.microsoft.com/office/drawing/2014/main" id="{335E6D3F-7092-48FA-9A84-BAD2B3FE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63" name="Group 19">
            <a:extLst>
              <a:ext uri="{FF2B5EF4-FFF2-40B4-BE49-F238E27FC236}">
                <a16:creationId xmlns:a16="http://schemas.microsoft.com/office/drawing/2014/main" id="{DBF94CA7-1479-4AAA-8E2B-2A20AB7347C0}"/>
              </a:ext>
            </a:extLst>
          </p:cNvPr>
          <p:cNvGrpSpPr/>
          <p:nvPr/>
        </p:nvGrpSpPr>
        <p:grpSpPr>
          <a:xfrm>
            <a:off x="12074184" y="4756820"/>
            <a:ext cx="609783" cy="1510209"/>
            <a:chOff x="0" y="0"/>
            <a:chExt cx="813044" cy="2013612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64" name="Group 20">
              <a:extLst>
                <a:ext uri="{FF2B5EF4-FFF2-40B4-BE49-F238E27FC236}">
                  <a16:creationId xmlns:a16="http://schemas.microsoft.com/office/drawing/2014/main" id="{8209F444-5C78-4774-82E2-64266E01B832}"/>
                </a:ext>
              </a:extLst>
            </p:cNvPr>
            <p:cNvGrpSpPr/>
            <p:nvPr/>
          </p:nvGrpSpPr>
          <p:grpSpPr>
            <a:xfrm rot="5400000">
              <a:off x="-321254" y="612052"/>
              <a:ext cx="1455552" cy="231448"/>
              <a:chOff x="0" y="0"/>
              <a:chExt cx="3594100" cy="571500"/>
            </a:xfrm>
            <a:grpFill/>
          </p:grpSpPr>
          <p:sp>
            <p:nvSpPr>
              <p:cNvPr id="66" name="Freeform 21">
                <a:extLst>
                  <a:ext uri="{FF2B5EF4-FFF2-40B4-BE49-F238E27FC236}">
                    <a16:creationId xmlns:a16="http://schemas.microsoft.com/office/drawing/2014/main" id="{AC957A7F-1AFC-48E1-B3CD-C191302DAFC9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5" name="Picture 22">
              <a:extLst>
                <a:ext uri="{FF2B5EF4-FFF2-40B4-BE49-F238E27FC236}">
                  <a16:creationId xmlns:a16="http://schemas.microsoft.com/office/drawing/2014/main" id="{3606456D-BAFC-4D8F-97C5-06A081893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0" y="1200568"/>
              <a:ext cx="813044" cy="813044"/>
            </a:xfrm>
            <a:prstGeom prst="rect">
              <a:avLst/>
            </a:prstGeom>
          </p:spPr>
        </p:pic>
      </p:grpSp>
      <p:grpSp>
        <p:nvGrpSpPr>
          <p:cNvPr id="67" name="Group 23">
            <a:extLst>
              <a:ext uri="{FF2B5EF4-FFF2-40B4-BE49-F238E27FC236}">
                <a16:creationId xmlns:a16="http://schemas.microsoft.com/office/drawing/2014/main" id="{DB4DD878-8F8E-4A70-B1C0-3635A65B1D23}"/>
              </a:ext>
            </a:extLst>
          </p:cNvPr>
          <p:cNvGrpSpPr/>
          <p:nvPr/>
        </p:nvGrpSpPr>
        <p:grpSpPr>
          <a:xfrm>
            <a:off x="15276770" y="5657246"/>
            <a:ext cx="609783" cy="1522665"/>
            <a:chOff x="0" y="0"/>
            <a:chExt cx="813044" cy="2030220"/>
          </a:xfrm>
          <a:solidFill>
            <a:srgbClr val="339966"/>
          </a:solidFill>
        </p:grpSpPr>
        <p:grpSp>
          <p:nvGrpSpPr>
            <p:cNvPr id="68" name="Group 24">
              <a:extLst>
                <a:ext uri="{FF2B5EF4-FFF2-40B4-BE49-F238E27FC236}">
                  <a16:creationId xmlns:a16="http://schemas.microsoft.com/office/drawing/2014/main" id="{A743EADF-5204-4CCE-8C2E-540940A57D6C}"/>
                </a:ext>
              </a:extLst>
            </p:cNvPr>
            <p:cNvGrpSpPr/>
            <p:nvPr/>
          </p:nvGrpSpPr>
          <p:grpSpPr>
            <a:xfrm rot="5400000">
              <a:off x="-321254" y="1186720"/>
              <a:ext cx="1455552" cy="231448"/>
              <a:chOff x="0" y="0"/>
              <a:chExt cx="3594100" cy="571500"/>
            </a:xfrm>
            <a:grpFill/>
          </p:grpSpPr>
          <p:sp>
            <p:nvSpPr>
              <p:cNvPr id="70" name="Freeform 25">
                <a:extLst>
                  <a:ext uri="{FF2B5EF4-FFF2-40B4-BE49-F238E27FC236}">
                    <a16:creationId xmlns:a16="http://schemas.microsoft.com/office/drawing/2014/main" id="{7150A5FD-C596-45A8-98E4-D9CE9635D797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9" name="Picture 26">
              <a:extLst>
                <a:ext uri="{FF2B5EF4-FFF2-40B4-BE49-F238E27FC236}">
                  <a16:creationId xmlns:a16="http://schemas.microsoft.com/office/drawing/2014/main" id="{68BBC04C-D933-4405-AB45-11521F68B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71" name="Group 27">
            <a:extLst>
              <a:ext uri="{FF2B5EF4-FFF2-40B4-BE49-F238E27FC236}">
                <a16:creationId xmlns:a16="http://schemas.microsoft.com/office/drawing/2014/main" id="{8D3DDE59-0FD7-4D4C-91E8-98476B898C79}"/>
              </a:ext>
            </a:extLst>
          </p:cNvPr>
          <p:cNvGrpSpPr/>
          <p:nvPr/>
        </p:nvGrpSpPr>
        <p:grpSpPr>
          <a:xfrm>
            <a:off x="6365303" y="6915869"/>
            <a:ext cx="4795830" cy="1588206"/>
            <a:chOff x="-1" y="-147537"/>
            <a:chExt cx="5318223" cy="2117607"/>
          </a:xfrm>
        </p:grpSpPr>
        <p:sp>
          <p:nvSpPr>
            <p:cNvPr id="72" name="TextBox 28">
              <a:extLst>
                <a:ext uri="{FF2B5EF4-FFF2-40B4-BE49-F238E27FC236}">
                  <a16:creationId xmlns:a16="http://schemas.microsoft.com/office/drawing/2014/main" id="{EF478D41-BCCB-433F-8655-772DC5360037}"/>
                </a:ext>
              </a:extLst>
            </p:cNvPr>
            <p:cNvSpPr txBox="1"/>
            <p:nvPr/>
          </p:nvSpPr>
          <p:spPr>
            <a:xfrm>
              <a:off x="17527" y="684932"/>
              <a:ext cx="5300695" cy="1285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одач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заявки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рейтинговую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стипендию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студента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" name="TextBox 29">
              <a:extLst>
                <a:ext uri="{FF2B5EF4-FFF2-40B4-BE49-F238E27FC236}">
                  <a16:creationId xmlns:a16="http://schemas.microsoft.com/office/drawing/2014/main" id="{E15DB72B-4CD7-46C5-BBBC-CEA94508E885}"/>
                </a:ext>
              </a:extLst>
            </p:cNvPr>
            <p:cNvSpPr txBox="1"/>
            <p:nvPr/>
          </p:nvSpPr>
          <p:spPr>
            <a:xfrm>
              <a:off x="-1" y="-147537"/>
              <a:ext cx="4898979" cy="1542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Формирование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заявки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74" name="Group 30">
            <a:extLst>
              <a:ext uri="{FF2B5EF4-FFF2-40B4-BE49-F238E27FC236}">
                <a16:creationId xmlns:a16="http://schemas.microsoft.com/office/drawing/2014/main" id="{E738C18F-D262-4566-8834-04ADF95E677D}"/>
              </a:ext>
            </a:extLst>
          </p:cNvPr>
          <p:cNvGrpSpPr/>
          <p:nvPr/>
        </p:nvGrpSpPr>
        <p:grpSpPr>
          <a:xfrm>
            <a:off x="10912800" y="2752102"/>
            <a:ext cx="4973753" cy="1988765"/>
            <a:chOff x="0" y="-52164"/>
            <a:chExt cx="6631670" cy="2651687"/>
          </a:xfrm>
        </p:grpSpPr>
        <p:sp>
          <p:nvSpPr>
            <p:cNvPr id="75" name="TextBox 31">
              <a:extLst>
                <a:ext uri="{FF2B5EF4-FFF2-40B4-BE49-F238E27FC236}">
                  <a16:creationId xmlns:a16="http://schemas.microsoft.com/office/drawing/2014/main" id="{709E715B-B617-4A64-BAA5-4F1FD6A0E9D3}"/>
                </a:ext>
              </a:extLst>
            </p:cNvPr>
            <p:cNvSpPr txBox="1"/>
            <p:nvPr/>
          </p:nvSpPr>
          <p:spPr>
            <a:xfrm>
              <a:off x="0" y="630436"/>
              <a:ext cx="6631670" cy="1969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Процесс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проверки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поданных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студентами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заявок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ответственными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направления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" name="TextBox 32">
              <a:extLst>
                <a:ext uri="{FF2B5EF4-FFF2-40B4-BE49-F238E27FC236}">
                  <a16:creationId xmlns:a16="http://schemas.microsoft.com/office/drawing/2014/main" id="{85E00744-A15A-43D8-8223-51B6610DF0D7}"/>
                </a:ext>
              </a:extLst>
            </p:cNvPr>
            <p:cNvSpPr txBox="1"/>
            <p:nvPr/>
          </p:nvSpPr>
          <p:spPr>
            <a:xfrm>
              <a:off x="0" y="-52164"/>
              <a:ext cx="4648242" cy="718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Проверка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заявки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77" name="Group 33">
            <a:extLst>
              <a:ext uri="{FF2B5EF4-FFF2-40B4-BE49-F238E27FC236}">
                <a16:creationId xmlns:a16="http://schemas.microsoft.com/office/drawing/2014/main" id="{C8D50925-71EC-4C5B-93CD-C02224AB4A2C}"/>
              </a:ext>
            </a:extLst>
          </p:cNvPr>
          <p:cNvGrpSpPr/>
          <p:nvPr/>
        </p:nvGrpSpPr>
        <p:grpSpPr>
          <a:xfrm>
            <a:off x="430350" y="6833691"/>
            <a:ext cx="5482260" cy="1486501"/>
            <a:chOff x="-29789" y="-171449"/>
            <a:chExt cx="7309680" cy="1982002"/>
          </a:xfrm>
        </p:grpSpPr>
        <p:sp>
          <p:nvSpPr>
            <p:cNvPr id="78" name="TextBox 34">
              <a:extLst>
                <a:ext uri="{FF2B5EF4-FFF2-40B4-BE49-F238E27FC236}">
                  <a16:creationId xmlns:a16="http://schemas.microsoft.com/office/drawing/2014/main" id="{DA90811B-9EA5-4685-B714-80EFD6380F7E}"/>
                </a:ext>
              </a:extLst>
            </p:cNvPr>
            <p:cNvSpPr txBox="1"/>
            <p:nvPr/>
          </p:nvSpPr>
          <p:spPr>
            <a:xfrm>
              <a:off x="-29789" y="525414"/>
              <a:ext cx="7309680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Создание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коллективов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регистрация участников,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отслеживание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активности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" name="TextBox 35">
              <a:extLst>
                <a:ext uri="{FF2B5EF4-FFF2-40B4-BE49-F238E27FC236}">
                  <a16:creationId xmlns:a16="http://schemas.microsoft.com/office/drawing/2014/main" id="{F551CC55-D2F9-47CB-860B-594E869AD0C4}"/>
                </a:ext>
              </a:extLst>
            </p:cNvPr>
            <p:cNvSpPr txBox="1"/>
            <p:nvPr/>
          </p:nvSpPr>
          <p:spPr>
            <a:xfrm>
              <a:off x="0" y="-171449"/>
              <a:ext cx="6062488" cy="7214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Регистрация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коллективов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80" name="Group 36">
            <a:extLst>
              <a:ext uri="{FF2B5EF4-FFF2-40B4-BE49-F238E27FC236}">
                <a16:creationId xmlns:a16="http://schemas.microsoft.com/office/drawing/2014/main" id="{A0B5EBA7-8820-497E-B24A-C0F55C987949}"/>
              </a:ext>
            </a:extLst>
          </p:cNvPr>
          <p:cNvGrpSpPr/>
          <p:nvPr/>
        </p:nvGrpSpPr>
        <p:grpSpPr>
          <a:xfrm>
            <a:off x="4267200" y="3251902"/>
            <a:ext cx="5410799" cy="1437749"/>
            <a:chOff x="-1" y="-171449"/>
            <a:chExt cx="7214398" cy="1916999"/>
          </a:xfrm>
        </p:grpSpPr>
        <p:sp>
          <p:nvSpPr>
            <p:cNvPr id="81" name="TextBox 37">
              <a:extLst>
                <a:ext uri="{FF2B5EF4-FFF2-40B4-BE49-F238E27FC236}">
                  <a16:creationId xmlns:a16="http://schemas.microsoft.com/office/drawing/2014/main" id="{2116359C-D242-4561-819B-E89DA286EC79}"/>
                </a:ext>
              </a:extLst>
            </p:cNvPr>
            <p:cNvSpPr txBox="1"/>
            <p:nvPr/>
          </p:nvSpPr>
          <p:spPr>
            <a:xfrm>
              <a:off x="-1" y="460411"/>
              <a:ext cx="7214398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Автоматизация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процессов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проведения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мероприятий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ИрНИТУ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" name="TextBox 38">
              <a:extLst>
                <a:ext uri="{FF2B5EF4-FFF2-40B4-BE49-F238E27FC236}">
                  <a16:creationId xmlns:a16="http://schemas.microsoft.com/office/drawing/2014/main" id="{01C423BD-05AA-4FB8-9AF3-85F732582B2A}"/>
                </a:ext>
              </a:extLst>
            </p:cNvPr>
            <p:cNvSpPr txBox="1"/>
            <p:nvPr/>
          </p:nvSpPr>
          <p:spPr>
            <a:xfrm>
              <a:off x="-1" y="-171449"/>
              <a:ext cx="6041999" cy="7214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Проведение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мероприятий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83" name="Group 39">
            <a:extLst>
              <a:ext uri="{FF2B5EF4-FFF2-40B4-BE49-F238E27FC236}">
                <a16:creationId xmlns:a16="http://schemas.microsoft.com/office/drawing/2014/main" id="{EF64422E-E4DB-416F-8876-9058F141CD0E}"/>
              </a:ext>
            </a:extLst>
          </p:cNvPr>
          <p:cNvGrpSpPr/>
          <p:nvPr/>
        </p:nvGrpSpPr>
        <p:grpSpPr>
          <a:xfrm>
            <a:off x="12074184" y="7161977"/>
            <a:ext cx="6213816" cy="2165343"/>
            <a:chOff x="0" y="-171449"/>
            <a:chExt cx="8285089" cy="2887124"/>
          </a:xfrm>
        </p:grpSpPr>
        <p:sp>
          <p:nvSpPr>
            <p:cNvPr id="84" name="TextBox 40">
              <a:extLst>
                <a:ext uri="{FF2B5EF4-FFF2-40B4-BE49-F238E27FC236}">
                  <a16:creationId xmlns:a16="http://schemas.microsoft.com/office/drawing/2014/main" id="{6F048F9B-1F4D-40C2-806F-A5096EC71C9E}"/>
                </a:ext>
              </a:extLst>
            </p:cNvPr>
            <p:cNvSpPr txBox="1"/>
            <p:nvPr/>
          </p:nvSpPr>
          <p:spPr>
            <a:xfrm>
              <a:off x="0" y="1430536"/>
              <a:ext cx="8285089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бработк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полученных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заявок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рейтинговую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стипендию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TextBox 41">
              <a:extLst>
                <a:ext uri="{FF2B5EF4-FFF2-40B4-BE49-F238E27FC236}">
                  <a16:creationId xmlns:a16="http://schemas.microsoft.com/office/drawing/2014/main" id="{9BC3D0F3-290F-433C-9ED8-F7D68C3A8675}"/>
                </a:ext>
              </a:extLst>
            </p:cNvPr>
            <p:cNvSpPr txBox="1"/>
            <p:nvPr/>
          </p:nvSpPr>
          <p:spPr>
            <a:xfrm>
              <a:off x="0" y="-171449"/>
              <a:ext cx="6045975" cy="1529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Начисление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рейтинговой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стипендии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sp>
        <p:nvSpPr>
          <p:cNvPr id="87" name="TextBox 42">
            <a:extLst>
              <a:ext uri="{FF2B5EF4-FFF2-40B4-BE49-F238E27FC236}">
                <a16:creationId xmlns:a16="http://schemas.microsoft.com/office/drawing/2014/main" id="{2AA62CBC-BCF2-4898-827C-178417C2479B}"/>
              </a:ext>
            </a:extLst>
          </p:cNvPr>
          <p:cNvSpPr txBox="1"/>
          <p:nvPr/>
        </p:nvSpPr>
        <p:spPr>
          <a:xfrm>
            <a:off x="1028700" y="952500"/>
            <a:ext cx="6827048" cy="75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latin typeface="Raleway Bold" pitchFamily="2" charset="-52"/>
              </a:rPr>
              <a:t>Модули</a:t>
            </a:r>
            <a:r>
              <a:rPr lang="en-US" sz="4500" dirty="0">
                <a:latin typeface="Raleway Bold" pitchFamily="2" charset="-52"/>
              </a:rPr>
              <a:t> </a:t>
            </a:r>
            <a:r>
              <a:rPr lang="en-US" sz="4500" dirty="0" err="1">
                <a:latin typeface="Raleway Bold" pitchFamily="2" charset="-52"/>
              </a:rPr>
              <a:t>системы</a:t>
            </a:r>
            <a:endParaRPr lang="en-US" sz="4500" dirty="0">
              <a:latin typeface="Raleway Bold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F17D8-C5C5-4E2C-AF9A-EDE88755481B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cxnSp>
        <p:nvCxnSpPr>
          <p:cNvPr id="5" name="Соединитель: изогнутый 4">
            <a:extLst>
              <a:ext uri="{FF2B5EF4-FFF2-40B4-BE49-F238E27FC236}">
                <a16:creationId xmlns:a16="http://schemas.microsoft.com/office/drawing/2014/main" id="{BFBB9D42-2EDB-48D7-B56D-8D8627D5A6D5}"/>
              </a:ext>
            </a:extLst>
          </p:cNvPr>
          <p:cNvCxnSpPr>
            <a:endCxn id="57" idx="0"/>
          </p:cNvCxnSpPr>
          <p:nvPr/>
        </p:nvCxnSpPr>
        <p:spPr>
          <a:xfrm flipV="1">
            <a:off x="2136261" y="5657246"/>
            <a:ext cx="3742401" cy="191238"/>
          </a:xfrm>
          <a:prstGeom prst="curvedConnector4">
            <a:avLst>
              <a:gd name="adj1" fmla="val 41677"/>
              <a:gd name="adj2" fmla="val 496723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Соединитель: изогнутый 9">
            <a:extLst>
              <a:ext uri="{FF2B5EF4-FFF2-40B4-BE49-F238E27FC236}">
                <a16:creationId xmlns:a16="http://schemas.microsoft.com/office/drawing/2014/main" id="{FF64585A-841D-4961-9A2D-47B8E8AE7D3C}"/>
              </a:ext>
            </a:extLst>
          </p:cNvPr>
          <p:cNvCxnSpPr>
            <a:endCxn id="61" idx="2"/>
          </p:cNvCxnSpPr>
          <p:nvPr/>
        </p:nvCxnSpPr>
        <p:spPr>
          <a:xfrm>
            <a:off x="5866704" y="5962137"/>
            <a:ext cx="3277297" cy="304892"/>
          </a:xfrm>
          <a:prstGeom prst="curvedConnector4">
            <a:avLst>
              <a:gd name="adj1" fmla="val 13808"/>
              <a:gd name="adj2" fmla="val 335798"/>
            </a:avLst>
          </a:prstGeom>
          <a:ln>
            <a:solidFill>
              <a:srgbClr val="2B529D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: изогнутый 13">
            <a:extLst>
              <a:ext uri="{FF2B5EF4-FFF2-40B4-BE49-F238E27FC236}">
                <a16:creationId xmlns:a16="http://schemas.microsoft.com/office/drawing/2014/main" id="{CF1E040F-2AD4-48FD-AF44-5D67A8852FD0}"/>
              </a:ext>
            </a:extLst>
          </p:cNvPr>
          <p:cNvCxnSpPr>
            <a:stCxn id="61" idx="0"/>
            <a:endCxn id="65" idx="0"/>
          </p:cNvCxnSpPr>
          <p:nvPr/>
        </p:nvCxnSpPr>
        <p:spPr>
          <a:xfrm rot="5400000" flipH="1" flipV="1">
            <a:off x="10761538" y="4039709"/>
            <a:ext cx="12700" cy="3235075"/>
          </a:xfrm>
          <a:prstGeom prst="curvedConnector3">
            <a:avLst>
              <a:gd name="adj1" fmla="val 6078260"/>
            </a:avLst>
          </a:prstGeom>
          <a:ln>
            <a:solidFill>
              <a:srgbClr val="2B529D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4A89FDDD-559B-4B4C-802A-10DAEA983D98}"/>
              </a:ext>
            </a:extLst>
          </p:cNvPr>
          <p:cNvCxnSpPr>
            <a:stCxn id="65" idx="2"/>
            <a:endCxn id="69" idx="2"/>
          </p:cNvCxnSpPr>
          <p:nvPr/>
        </p:nvCxnSpPr>
        <p:spPr>
          <a:xfrm rot="16200000" flipH="1">
            <a:off x="13980369" y="4665736"/>
            <a:ext cx="12700" cy="3202586"/>
          </a:xfrm>
          <a:prstGeom prst="curvedConnector3">
            <a:avLst>
              <a:gd name="adj1" fmla="val 7121732"/>
            </a:avLst>
          </a:prstGeom>
          <a:ln>
            <a:solidFill>
              <a:srgbClr val="33996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98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65875"/>
            <a:ext cx="8517863" cy="389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16"/>
              </a:lnSpc>
            </a:pPr>
            <a:r>
              <a:rPr lang="en-US" sz="6324" dirty="0">
                <a:solidFill>
                  <a:srgbClr val="000000"/>
                </a:solidFill>
                <a:latin typeface="Raleway"/>
              </a:rPr>
              <a:t>Модуль "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Начисление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рейтинговой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стипендии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"</a:t>
            </a:r>
          </a:p>
          <a:p>
            <a:pPr>
              <a:lnSpc>
                <a:spcPts val="7716"/>
              </a:lnSpc>
            </a:pPr>
            <a:endParaRPr lang="en-US" sz="6324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850119" y="1809330"/>
            <a:ext cx="444559" cy="4445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850119" y="3363918"/>
            <a:ext cx="444559" cy="44455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742910" y="1494450"/>
            <a:ext cx="6110206" cy="1074319"/>
            <a:chOff x="0" y="0"/>
            <a:chExt cx="5384045" cy="946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742910" y="3050395"/>
            <a:ext cx="6110206" cy="1074319"/>
            <a:chOff x="0" y="0"/>
            <a:chExt cx="5384045" cy="9466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742910" y="4606340"/>
            <a:ext cx="6110206" cy="1074319"/>
            <a:chOff x="0" y="0"/>
            <a:chExt cx="5384045" cy="946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742910" y="6162285"/>
            <a:ext cx="6110206" cy="1074319"/>
            <a:chOff x="0" y="0"/>
            <a:chExt cx="5384045" cy="9466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42910" y="7718231"/>
            <a:ext cx="6110206" cy="1074319"/>
            <a:chOff x="0" y="0"/>
            <a:chExt cx="5384045" cy="9466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30982">
            <a:off x="326820" y="5246992"/>
            <a:ext cx="6516026" cy="61369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850119" y="8033111"/>
            <a:ext cx="444559" cy="44455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42910" y="1532745"/>
            <a:ext cx="6110206" cy="94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Закончен алгоритм назначения стипендии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42910" y="3088690"/>
            <a:ext cx="6110206" cy="94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Реализован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механизм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скачивания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итоговых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файлов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42910" y="4882760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Добавлена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простая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авторизация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742910" y="6420015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Арендован хостинг, размещен сайт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42910" y="7975961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Перенос сайта на сервер ИрНИТУ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850119" y="4939910"/>
            <a:ext cx="444559" cy="44455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850119" y="6477165"/>
            <a:ext cx="444559" cy="4445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D31110-C86F-4FD9-8628-B9B2EBA2062C}"/>
              </a:ext>
            </a:extLst>
          </p:cNvPr>
          <p:cNvSpPr txBox="1"/>
          <p:nvPr/>
        </p:nvSpPr>
        <p:spPr>
          <a:xfrm>
            <a:off x="1546860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703636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975149" y="6751702"/>
            <a:ext cx="11028184" cy="115975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" y="2069069"/>
            <a:ext cx="17754600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</a:pPr>
            <a:r>
              <a:rPr lang="en-US" sz="10050" dirty="0">
                <a:solidFill>
                  <a:srgbClr val="000000"/>
                </a:solidFill>
                <a:latin typeface="Raleway Bold"/>
              </a:rPr>
              <a:t>Модуль </a:t>
            </a:r>
          </a:p>
          <a:p>
            <a:pPr algn="ctr">
              <a:lnSpc>
                <a:spcPts val="11256"/>
              </a:lnSpc>
            </a:pPr>
            <a:r>
              <a:rPr lang="en-US" sz="10050" dirty="0">
                <a:solidFill>
                  <a:srgbClr val="000000"/>
                </a:solidFill>
                <a:latin typeface="Raleway Bold"/>
              </a:rPr>
              <a:t>"</a:t>
            </a:r>
            <a:r>
              <a:rPr lang="en-US" sz="10050" dirty="0" err="1">
                <a:solidFill>
                  <a:srgbClr val="000000"/>
                </a:solidFill>
                <a:latin typeface="Raleway Bold"/>
              </a:rPr>
              <a:t>Регистрация</a:t>
            </a:r>
            <a:r>
              <a:rPr lang="en-US" sz="10050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10050" dirty="0" err="1">
                <a:solidFill>
                  <a:srgbClr val="000000"/>
                </a:solidFill>
                <a:latin typeface="Raleway Bold"/>
              </a:rPr>
              <a:t>коллективов</a:t>
            </a:r>
            <a:r>
              <a:rPr lang="en-US" sz="10050" dirty="0">
                <a:solidFill>
                  <a:srgbClr val="000000"/>
                </a:solidFill>
                <a:latin typeface="Raleway Bold"/>
              </a:rPr>
              <a:t>"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186925" y="6751702"/>
            <a:ext cx="11028184" cy="11597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149F8-3F39-4608-957E-E20869AB30F7}"/>
              </a:ext>
            </a:extLst>
          </p:cNvPr>
          <p:cNvSpPr txBox="1"/>
          <p:nvPr/>
        </p:nvSpPr>
        <p:spPr>
          <a:xfrm>
            <a:off x="159088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9">
            <a:extLst>
              <a:ext uri="{FF2B5EF4-FFF2-40B4-BE49-F238E27FC236}">
                <a16:creationId xmlns:a16="http://schemas.microsoft.com/office/drawing/2014/main" id="{5C4A4678-96BD-490E-947C-8CE9909E9109}"/>
              </a:ext>
            </a:extLst>
          </p:cNvPr>
          <p:cNvGrpSpPr/>
          <p:nvPr/>
        </p:nvGrpSpPr>
        <p:grpSpPr>
          <a:xfrm>
            <a:off x="1427667" y="2240381"/>
            <a:ext cx="6553200" cy="1074319"/>
            <a:chOff x="0" y="0"/>
            <a:chExt cx="5384045" cy="946643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89BD6ED-6795-4EB3-8AD2-B702F233DF8F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166522D-7D3A-42C9-AC83-DF024457C199}"/>
              </a:ext>
            </a:extLst>
          </p:cNvPr>
          <p:cNvSpPr/>
          <p:nvPr/>
        </p:nvSpPr>
        <p:spPr>
          <a:xfrm>
            <a:off x="-154" y="-36214"/>
            <a:ext cx="9601200" cy="10287000"/>
          </a:xfrm>
          <a:prstGeom prst="rect">
            <a:avLst/>
          </a:prstGeom>
          <a:solidFill>
            <a:srgbClr val="2B52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B529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2B88F-509E-45F8-B856-D95735020342}"/>
              </a:ext>
            </a:extLst>
          </p:cNvPr>
          <p:cNvSpPr txBox="1"/>
          <p:nvPr/>
        </p:nvSpPr>
        <p:spPr>
          <a:xfrm>
            <a:off x="10745529" y="342900"/>
            <a:ext cx="6195167" cy="234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ru-RU" sz="6320" dirty="0">
                <a:latin typeface="Raleway"/>
              </a:rPr>
              <a:t>Результаты анализа модуля</a:t>
            </a:r>
            <a:endParaRPr lang="en-US" sz="6320" dirty="0">
              <a:latin typeface="Raleway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91E68154-7B0B-49AA-A4A2-B51B2822AE9D}"/>
              </a:ext>
            </a:extLst>
          </p:cNvPr>
          <p:cNvGrpSpPr/>
          <p:nvPr/>
        </p:nvGrpSpPr>
        <p:grpSpPr>
          <a:xfrm>
            <a:off x="1373237" y="1679624"/>
            <a:ext cx="6553200" cy="1461938"/>
            <a:chOff x="0" y="0"/>
            <a:chExt cx="5384045" cy="946643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D7E629B7-F421-49C8-AEFA-8757DD786BDA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6" name="TextBox 19">
            <a:extLst>
              <a:ext uri="{FF2B5EF4-FFF2-40B4-BE49-F238E27FC236}">
                <a16:creationId xmlns:a16="http://schemas.microsoft.com/office/drawing/2014/main" id="{2DEFB4AA-2A5F-47D2-AEBB-4F5CEE61B141}"/>
              </a:ext>
            </a:extLst>
          </p:cNvPr>
          <p:cNvSpPr txBox="1"/>
          <p:nvPr/>
        </p:nvSpPr>
        <p:spPr>
          <a:xfrm>
            <a:off x="1594734" y="1679623"/>
            <a:ext cx="6110206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Собрана и проанализирована информация  о работе более 25 коллективов </a:t>
            </a:r>
            <a:r>
              <a:rPr lang="ru-RU" sz="2719" dirty="0" err="1">
                <a:solidFill>
                  <a:srgbClr val="000000"/>
                </a:solidFill>
                <a:latin typeface="Open Sans"/>
              </a:rPr>
              <a:t>ИрНИТУ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8EE1C032-D23E-4D4A-9C71-05A8D9780361}"/>
              </a:ext>
            </a:extLst>
          </p:cNvPr>
          <p:cNvGrpSpPr/>
          <p:nvPr/>
        </p:nvGrpSpPr>
        <p:grpSpPr>
          <a:xfrm>
            <a:off x="1391380" y="3805486"/>
            <a:ext cx="6553200" cy="1074319"/>
            <a:chOff x="0" y="0"/>
            <a:chExt cx="5384045" cy="946643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726A462-BE79-4029-BFEB-D4F2CB9C95D0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9">
            <a:extLst>
              <a:ext uri="{FF2B5EF4-FFF2-40B4-BE49-F238E27FC236}">
                <a16:creationId xmlns:a16="http://schemas.microsoft.com/office/drawing/2014/main" id="{F969B580-4396-41E2-89DD-B693743DEB21}"/>
              </a:ext>
            </a:extLst>
          </p:cNvPr>
          <p:cNvSpPr txBox="1"/>
          <p:nvPr/>
        </p:nvSpPr>
        <p:spPr>
          <a:xfrm>
            <a:off x="1612877" y="3908580"/>
            <a:ext cx="6110206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Выявлены внутренние процессы в работе коллективов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02BE6083-8E8F-49BE-86DD-5F551B5E140B}"/>
              </a:ext>
            </a:extLst>
          </p:cNvPr>
          <p:cNvGrpSpPr/>
          <p:nvPr/>
        </p:nvGrpSpPr>
        <p:grpSpPr>
          <a:xfrm>
            <a:off x="1373237" y="5489623"/>
            <a:ext cx="6553200" cy="1074319"/>
            <a:chOff x="0" y="0"/>
            <a:chExt cx="5384045" cy="946643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D467C4E1-C18A-451E-ADFE-74ABDB3A186B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id="{8389247B-A943-49C2-995C-EAD71AB8234A}"/>
              </a:ext>
            </a:extLst>
          </p:cNvPr>
          <p:cNvSpPr txBox="1"/>
          <p:nvPr/>
        </p:nvSpPr>
        <p:spPr>
          <a:xfrm>
            <a:off x="1594734" y="5537401"/>
            <a:ext cx="6110206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Определены индивидуальные потребности пяти направлений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6AE5872B-139F-463E-930A-652AE8558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6396" y="2188312"/>
            <a:ext cx="444559" cy="444559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id="{AD2673FE-3EF1-4CA4-A081-E6837220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6398" y="4157711"/>
            <a:ext cx="444559" cy="444559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D4F08422-7B7B-43D5-A2C8-B3365378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6397" y="5804620"/>
            <a:ext cx="444559" cy="444559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877F34C6-AEC7-4F59-939E-9C505F8E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399100">
            <a:off x="7610823" y="4957443"/>
            <a:ext cx="11877200" cy="7385459"/>
          </a:xfrm>
          <a:prstGeom prst="rect">
            <a:avLst/>
          </a:prstGeom>
        </p:spPr>
      </p:pic>
      <p:grpSp>
        <p:nvGrpSpPr>
          <p:cNvPr id="31" name="Group 9">
            <a:extLst>
              <a:ext uri="{FF2B5EF4-FFF2-40B4-BE49-F238E27FC236}">
                <a16:creationId xmlns:a16="http://schemas.microsoft.com/office/drawing/2014/main" id="{8EE1C032-D23E-4D4A-9C71-05A8D9780361}"/>
              </a:ext>
            </a:extLst>
          </p:cNvPr>
          <p:cNvGrpSpPr/>
          <p:nvPr/>
        </p:nvGrpSpPr>
        <p:grpSpPr>
          <a:xfrm>
            <a:off x="1373237" y="7166023"/>
            <a:ext cx="6553200" cy="1074319"/>
            <a:chOff x="0" y="0"/>
            <a:chExt cx="5384045" cy="946643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9726A462-BE79-4029-BFEB-D4F2CB9C95D0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33" name="TextBox 19">
            <a:extLst>
              <a:ext uri="{FF2B5EF4-FFF2-40B4-BE49-F238E27FC236}">
                <a16:creationId xmlns:a16="http://schemas.microsoft.com/office/drawing/2014/main" id="{F969B580-4396-41E2-89DD-B693743DEB21}"/>
              </a:ext>
            </a:extLst>
          </p:cNvPr>
          <p:cNvSpPr txBox="1"/>
          <p:nvPr/>
        </p:nvSpPr>
        <p:spPr>
          <a:xfrm>
            <a:off x="1594734" y="7269117"/>
            <a:ext cx="6110206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Выполнен анализ внутренних процессов работы коллективов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AD2673FE-3EF1-4CA4-A081-E6837220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255" y="7518248"/>
            <a:ext cx="444559" cy="44455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74CAD7-3E99-48F5-9FF5-EB201BC6FD37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endParaRPr lang="ru-RU" sz="24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66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48345" y="-3221140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B9BAA3-3022-4ECC-A170-20C66439E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725"/>
            <a:ext cx="18288000" cy="10265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4CA9F2-8553-4D4A-A63E-5F5FA5A1D169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231" y="258028"/>
            <a:ext cx="1159833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Raleway"/>
              </a:rPr>
              <a:t>Функции по ролям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532624">
            <a:off x="-1561223" y="6303558"/>
            <a:ext cx="8735161" cy="74487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3362148" y="-1642944"/>
            <a:ext cx="5844215" cy="49835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0481" y="1734403"/>
            <a:ext cx="8115300" cy="1817890"/>
            <a:chOff x="0" y="0"/>
            <a:chExt cx="10820400" cy="2423853"/>
          </a:xfrm>
        </p:grpSpPr>
        <p:grpSp>
          <p:nvGrpSpPr>
            <p:cNvPr id="6" name="Group 6"/>
            <p:cNvGrpSpPr/>
            <p:nvPr/>
          </p:nvGrpSpPr>
          <p:grpSpPr>
            <a:xfrm>
              <a:off x="223520" y="0"/>
              <a:ext cx="10596880" cy="2423853"/>
              <a:chOff x="0" y="0"/>
              <a:chExt cx="8421218" cy="19262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421218" cy="192620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1926208">
                    <a:moveTo>
                      <a:pt x="8296758" y="1926208"/>
                    </a:moveTo>
                    <a:lnTo>
                      <a:pt x="124460" y="1926208"/>
                    </a:lnTo>
                    <a:cubicBezTo>
                      <a:pt x="55880" y="1926208"/>
                      <a:pt x="0" y="1870328"/>
                      <a:pt x="0" y="18017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801748"/>
                    </a:lnTo>
                    <a:cubicBezTo>
                      <a:pt x="8421218" y="1870328"/>
                      <a:pt x="8365338" y="1926208"/>
                      <a:pt x="8296758" y="19262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678927" y="211941"/>
              <a:ext cx="169128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Open Sans Extra Bold"/>
                </a:rPr>
                <a:t>Гость</a:t>
              </a:r>
              <a:endParaRPr lang="en-US" sz="3000" dirty="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68344"/>
              <a:ext cx="10820400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Просмотр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новостей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и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коллективов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Авторизация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через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кампус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0481" y="3901965"/>
            <a:ext cx="8115300" cy="2793250"/>
            <a:chOff x="0" y="0"/>
            <a:chExt cx="10820400" cy="3724333"/>
          </a:xfrm>
        </p:grpSpPr>
        <p:grpSp>
          <p:nvGrpSpPr>
            <p:cNvPr id="11" name="Group 11"/>
            <p:cNvGrpSpPr/>
            <p:nvPr/>
          </p:nvGrpSpPr>
          <p:grpSpPr>
            <a:xfrm>
              <a:off x="223520" y="0"/>
              <a:ext cx="10596880" cy="3724333"/>
              <a:chOff x="0" y="0"/>
              <a:chExt cx="8421218" cy="29596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421218" cy="2959684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959684">
                    <a:moveTo>
                      <a:pt x="8296758" y="2959684"/>
                    </a:moveTo>
                    <a:lnTo>
                      <a:pt x="124460" y="2959684"/>
                    </a:lnTo>
                    <a:cubicBezTo>
                      <a:pt x="55880" y="2959684"/>
                      <a:pt x="0" y="2903804"/>
                      <a:pt x="0" y="28352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835224"/>
                    </a:lnTo>
                    <a:cubicBezTo>
                      <a:pt x="8421218" y="2903804"/>
                      <a:pt x="8365338" y="2959684"/>
                      <a:pt x="8296758" y="295968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78927" y="216462"/>
              <a:ext cx="319496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Участник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68344"/>
              <a:ext cx="10820400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Вступление в коллектив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расписания по внеучебной деятельности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Личный кабинет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0481" y="6923815"/>
            <a:ext cx="8115300" cy="3104098"/>
            <a:chOff x="0" y="0"/>
            <a:chExt cx="10820400" cy="4138798"/>
          </a:xfrm>
        </p:grpSpPr>
        <p:grpSp>
          <p:nvGrpSpPr>
            <p:cNvPr id="16" name="Group 16"/>
            <p:cNvGrpSpPr/>
            <p:nvPr/>
          </p:nvGrpSpPr>
          <p:grpSpPr>
            <a:xfrm>
              <a:off x="223520" y="0"/>
              <a:ext cx="10596880" cy="4138798"/>
              <a:chOff x="0" y="0"/>
              <a:chExt cx="8421218" cy="32890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21218" cy="3289055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3289055">
                    <a:moveTo>
                      <a:pt x="8296758" y="3289055"/>
                    </a:moveTo>
                    <a:lnTo>
                      <a:pt x="124460" y="3289055"/>
                    </a:lnTo>
                    <a:cubicBezTo>
                      <a:pt x="55880" y="3289055"/>
                      <a:pt x="0" y="3233175"/>
                      <a:pt x="0" y="31645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3164595"/>
                    </a:lnTo>
                    <a:cubicBezTo>
                      <a:pt x="8421218" y="3233175"/>
                      <a:pt x="8365338" y="3289055"/>
                      <a:pt x="8296758" y="328905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678927" y="209550"/>
              <a:ext cx="860008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Руководитель коллектива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68344"/>
              <a:ext cx="10820400" cy="275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набором новых участников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внутри-коллективного мероприятия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Ведение посещаемости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участниками коллектива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по коллективу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16441" y="1645291"/>
            <a:ext cx="8115300" cy="1996112"/>
            <a:chOff x="0" y="0"/>
            <a:chExt cx="10820400" cy="2661483"/>
          </a:xfrm>
        </p:grpSpPr>
        <p:grpSp>
          <p:nvGrpSpPr>
            <p:cNvPr id="21" name="Group 21"/>
            <p:cNvGrpSpPr/>
            <p:nvPr/>
          </p:nvGrpSpPr>
          <p:grpSpPr>
            <a:xfrm>
              <a:off x="223520" y="0"/>
              <a:ext cx="10596880" cy="2661483"/>
              <a:chOff x="0" y="0"/>
              <a:chExt cx="8421218" cy="21150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421218" cy="2115050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5050">
                    <a:moveTo>
                      <a:pt x="8296758" y="2115050"/>
                    </a:moveTo>
                    <a:lnTo>
                      <a:pt x="124460" y="2115050"/>
                    </a:lnTo>
                    <a:cubicBezTo>
                      <a:pt x="55880" y="2115050"/>
                      <a:pt x="0" y="2059170"/>
                      <a:pt x="0" y="19905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0590"/>
                    </a:lnTo>
                    <a:cubicBezTo>
                      <a:pt x="8421218" y="2059170"/>
                      <a:pt x="8365338" y="2115050"/>
                      <a:pt x="8296758" y="211505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678927" y="211941"/>
              <a:ext cx="985992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Ответственный по направлению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1391"/>
              <a:ext cx="10820400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и отчетности по коллективам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новых коллективов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816441" y="4451768"/>
            <a:ext cx="8115300" cy="2214130"/>
            <a:chOff x="0" y="0"/>
            <a:chExt cx="10820400" cy="2952173"/>
          </a:xfrm>
        </p:grpSpPr>
        <p:grpSp>
          <p:nvGrpSpPr>
            <p:cNvPr id="26" name="Group 26"/>
            <p:cNvGrpSpPr/>
            <p:nvPr/>
          </p:nvGrpSpPr>
          <p:grpSpPr>
            <a:xfrm>
              <a:off x="223520" y="0"/>
              <a:ext cx="10596880" cy="2952173"/>
              <a:chOff x="0" y="0"/>
              <a:chExt cx="8421218" cy="234605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421218" cy="234605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346058">
                    <a:moveTo>
                      <a:pt x="8296758" y="2346058"/>
                    </a:moveTo>
                    <a:lnTo>
                      <a:pt x="124460" y="2346058"/>
                    </a:lnTo>
                    <a:cubicBezTo>
                      <a:pt x="55880" y="2346058"/>
                      <a:pt x="0" y="2290178"/>
                      <a:pt x="0" y="222159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221598"/>
                    </a:lnTo>
                    <a:cubicBezTo>
                      <a:pt x="8421218" y="2290178"/>
                      <a:pt x="8365338" y="2346058"/>
                      <a:pt x="8296758" y="23460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678927" y="216462"/>
              <a:ext cx="924488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Ответственный за ИрНИТУ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68344"/>
              <a:ext cx="10820400" cy="1704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Назначение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ответственных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по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направлениям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Просмотр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ru-RU" sz="2400" dirty="0">
                  <a:solidFill>
                    <a:srgbClr val="000000"/>
                  </a:solidFill>
                  <a:latin typeface="Open Sans"/>
                </a:rPr>
                <a:t>любой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статистики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и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отчетности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endParaRPr lang="ru-RU" sz="2400">
                <a:solidFill>
                  <a:srgbClr val="000000"/>
                </a:solidFill>
                <a:latin typeface="Open Sans"/>
              </a:endParaRPr>
            </a:p>
            <a:p>
              <a:pPr marL="259080" lvl="1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по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коллективам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16441" y="7476261"/>
            <a:ext cx="8115300" cy="1999205"/>
            <a:chOff x="0" y="0"/>
            <a:chExt cx="10820400" cy="2665607"/>
          </a:xfrm>
        </p:grpSpPr>
        <p:grpSp>
          <p:nvGrpSpPr>
            <p:cNvPr id="31" name="Group 31"/>
            <p:cNvGrpSpPr/>
            <p:nvPr/>
          </p:nvGrpSpPr>
          <p:grpSpPr>
            <a:xfrm>
              <a:off x="223520" y="0"/>
              <a:ext cx="10596880" cy="2665607"/>
              <a:chOff x="0" y="0"/>
              <a:chExt cx="8421218" cy="211832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421218" cy="2118327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8327">
                    <a:moveTo>
                      <a:pt x="8296758" y="2118327"/>
                    </a:moveTo>
                    <a:lnTo>
                      <a:pt x="124460" y="2118327"/>
                    </a:lnTo>
                    <a:cubicBezTo>
                      <a:pt x="55880" y="2118327"/>
                      <a:pt x="0" y="2062447"/>
                      <a:pt x="0" y="19938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3867"/>
                    </a:lnTo>
                    <a:cubicBezTo>
                      <a:pt x="8421218" y="2062447"/>
                      <a:pt x="8365338" y="2118327"/>
                      <a:pt x="8296758" y="211832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678927" y="209550"/>
              <a:ext cx="1014147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Нестандартные роли (пр. Медиацентр ИрНИТУ)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792539"/>
              <a:ext cx="108204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медиа-контента</a:t>
              </a:r>
            </a:p>
          </p:txBody>
        </p:sp>
      </p:grp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C42967D-E6E6-4697-A3A1-E03935134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94" y="5298590"/>
            <a:ext cx="1598467" cy="159846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F1922E6-237A-4711-BFBE-495C6B2DB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7" y="2235345"/>
            <a:ext cx="1537360" cy="153736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FD46A35-0829-451D-B6DD-F9DDAFE83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752" y="2235345"/>
            <a:ext cx="1598467" cy="159846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E5F444E-9182-466A-9FBD-9E0424686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752" y="8066820"/>
            <a:ext cx="1598467" cy="159846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FFD1614-C225-4DBD-87C7-E9B7375EFC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7" y="8666885"/>
            <a:ext cx="1537360" cy="15373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7258A42-2C25-40C9-8F22-941BE8ABFA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127" y="5445435"/>
            <a:ext cx="1373614" cy="137361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6A75E6F-42D2-4C13-A5FC-407FBCA538F8}"/>
              </a:ext>
            </a:extLst>
          </p:cNvPr>
          <p:cNvSpPr txBox="1"/>
          <p:nvPr/>
        </p:nvSpPr>
        <p:spPr>
          <a:xfrm>
            <a:off x="1546860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2641" y="2872796"/>
            <a:ext cx="2140255" cy="214025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999488" y="2873941"/>
            <a:ext cx="2159323" cy="187308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55670" y="6232735"/>
            <a:ext cx="2368061" cy="236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221980" y="6015662"/>
            <a:ext cx="2739987" cy="26495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034863" y="4705757"/>
            <a:ext cx="3912482" cy="16943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280678" y="6958405"/>
            <a:ext cx="1423787" cy="244917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66999" y="326487"/>
            <a:ext cx="125817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000000"/>
                </a:solidFill>
                <a:latin typeface="Raleway"/>
              </a:rPr>
              <a:t>Стек</a:t>
            </a:r>
            <a:r>
              <a:rPr lang="en-US" sz="80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Raleway"/>
              </a:rPr>
              <a:t>технологий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64D9BE9C-5906-405F-B71A-93B6FEB0D606}"/>
              </a:ext>
            </a:extLst>
          </p:cNvPr>
          <p:cNvSpPr txBox="1"/>
          <p:nvPr/>
        </p:nvSpPr>
        <p:spPr>
          <a:xfrm>
            <a:off x="3684705" y="1656614"/>
            <a:ext cx="200417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Open Sans"/>
              </a:rPr>
              <a:t>Frontend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A9A59136-FAB4-4C11-900F-30448358AF04}"/>
              </a:ext>
            </a:extLst>
          </p:cNvPr>
          <p:cNvSpPr txBox="1"/>
          <p:nvPr/>
        </p:nvSpPr>
        <p:spPr>
          <a:xfrm>
            <a:off x="12725400" y="1656613"/>
            <a:ext cx="200417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Open Sans"/>
              </a:rPr>
              <a:t>Backend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98ABA11B-FCBA-4399-BFEC-28701A4A4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06" y="4636797"/>
            <a:ext cx="1909364" cy="212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9F0534C8-83AF-4CDD-BAD1-294717386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137" y="455300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7E89D012-07F6-43AA-9C36-A5D718BD7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919" y="7951842"/>
            <a:ext cx="3103653" cy="189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D4156382-AF00-473C-BA35-A788DBD5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887" y="2417576"/>
            <a:ext cx="3402410" cy="208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5789A6-75A8-486F-9103-D451B9CB0C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213" y="5032037"/>
            <a:ext cx="3146615" cy="30444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09F71B-F199-4667-B0DA-E38B4CE41A52}"/>
              </a:ext>
            </a:extLst>
          </p:cNvPr>
          <p:cNvSpPr txBox="1"/>
          <p:nvPr/>
        </p:nvSpPr>
        <p:spPr>
          <a:xfrm>
            <a:off x="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>
            <a:extLst>
              <a:ext uri="{FF2B5EF4-FFF2-40B4-BE49-F238E27FC236}">
                <a16:creationId xmlns:a16="http://schemas.microsoft.com/office/drawing/2014/main" id="{0608AB1A-E117-45F7-9D0A-50F1BF46C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532624">
            <a:off x="-2051994" y="8788666"/>
            <a:ext cx="8735161" cy="7448710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DB5884BC-5574-4C20-B81B-1E7B315B3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4609010" y="-2387190"/>
            <a:ext cx="5844215" cy="4983521"/>
          </a:xfrm>
          <a:prstGeom prst="rect">
            <a:avLst/>
          </a:prstGeom>
        </p:spPr>
      </p:pic>
      <p:graphicFrame>
        <p:nvGraphicFramePr>
          <p:cNvPr id="37" name="Table 11">
            <a:extLst>
              <a:ext uri="{FF2B5EF4-FFF2-40B4-BE49-F238E27FC236}">
                <a16:creationId xmlns:a16="http://schemas.microsoft.com/office/drawing/2014/main" id="{15FC7DC1-0A31-428B-828A-AC183833B7E0}"/>
              </a:ext>
            </a:extLst>
          </p:cNvPr>
          <p:cNvGraphicFramePr>
            <a:graphicFrameLocks noGrp="1"/>
          </p:cNvGraphicFramePr>
          <p:nvPr/>
        </p:nvGraphicFramePr>
        <p:xfrm>
          <a:off x="4597790" y="1600806"/>
          <a:ext cx="13392306" cy="8343294"/>
        </p:xfrm>
        <a:graphic>
          <a:graphicData uri="http://schemas.openxmlformats.org/drawingml/2006/table">
            <a:tbl>
              <a:tblPr/>
              <a:tblGrid>
                <a:gridCol w="13392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938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4800" dirty="0" err="1">
                          <a:solidFill>
                            <a:srgbClr val="FFFFFF"/>
                          </a:solidFill>
                          <a:latin typeface="Noto Sans Bold"/>
                        </a:rPr>
                        <a:t>Сервер</a:t>
                      </a:r>
                      <a:endParaRPr lang="en-US" sz="48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3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3911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Table 12">
            <a:extLst>
              <a:ext uri="{FF2B5EF4-FFF2-40B4-BE49-F238E27FC236}">
                <a16:creationId xmlns:a16="http://schemas.microsoft.com/office/drawing/2014/main" id="{0E0BDF4A-6361-41B7-84A8-171A26CA49A2}"/>
              </a:ext>
            </a:extLst>
          </p:cNvPr>
          <p:cNvGraphicFramePr>
            <a:graphicFrameLocks noGrp="1"/>
          </p:cNvGraphicFramePr>
          <p:nvPr/>
        </p:nvGraphicFramePr>
        <p:xfrm>
          <a:off x="5565776" y="3747888"/>
          <a:ext cx="3710570" cy="5759789"/>
        </p:xfrm>
        <a:graphic>
          <a:graphicData uri="http://schemas.openxmlformats.org/drawingml/2006/table">
            <a:tbl>
              <a:tblPr/>
              <a:tblGrid>
                <a:gridCol w="371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17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Node.js Application</a:t>
                      </a:r>
                      <a:endParaRPr lang="en-US" sz="36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014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Table 12">
            <a:extLst>
              <a:ext uri="{FF2B5EF4-FFF2-40B4-BE49-F238E27FC236}">
                <a16:creationId xmlns:a16="http://schemas.microsoft.com/office/drawing/2014/main" id="{AD94C91C-CC85-4059-875A-5DE2F92B3BF5}"/>
              </a:ext>
            </a:extLst>
          </p:cNvPr>
          <p:cNvGraphicFramePr>
            <a:graphicFrameLocks noGrp="1"/>
          </p:cNvGraphicFramePr>
          <p:nvPr/>
        </p:nvGraphicFramePr>
        <p:xfrm>
          <a:off x="10577197" y="4418612"/>
          <a:ext cx="4415669" cy="5094620"/>
        </p:xfrm>
        <a:graphic>
          <a:graphicData uri="http://schemas.openxmlformats.org/drawingml/2006/table">
            <a:tbl>
              <a:tblPr/>
              <a:tblGrid>
                <a:gridCol w="4415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036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Node.js Application</a:t>
                      </a:r>
                      <a:endParaRPr lang="en-US" sz="36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4251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AutoShape 26">
            <a:extLst>
              <a:ext uri="{FF2B5EF4-FFF2-40B4-BE49-F238E27FC236}">
                <a16:creationId xmlns:a16="http://schemas.microsoft.com/office/drawing/2014/main" id="{E43A3BAA-7E22-43BC-8ABE-9C8A939C190F}"/>
              </a:ext>
            </a:extLst>
          </p:cNvPr>
          <p:cNvSpPr/>
          <p:nvPr/>
        </p:nvSpPr>
        <p:spPr>
          <a:xfrm>
            <a:off x="3640891" y="5950611"/>
            <a:ext cx="956900" cy="0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27">
            <a:extLst>
              <a:ext uri="{FF2B5EF4-FFF2-40B4-BE49-F238E27FC236}">
                <a16:creationId xmlns:a16="http://schemas.microsoft.com/office/drawing/2014/main" id="{4A420EDC-2143-435C-9276-A980B7136BDC}"/>
              </a:ext>
            </a:extLst>
          </p:cNvPr>
          <p:cNvSpPr/>
          <p:nvPr/>
        </p:nvSpPr>
        <p:spPr>
          <a:xfrm rot="-10800000">
            <a:off x="3640890" y="6979504"/>
            <a:ext cx="956898" cy="0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ru-RU" sz="2700" dirty="0"/>
          </a:p>
        </p:txBody>
      </p:sp>
      <p:sp>
        <p:nvSpPr>
          <p:cNvPr id="46" name="AutoShape 30">
            <a:extLst>
              <a:ext uri="{FF2B5EF4-FFF2-40B4-BE49-F238E27FC236}">
                <a16:creationId xmlns:a16="http://schemas.microsoft.com/office/drawing/2014/main" id="{81F22C4A-DE04-4602-A5D1-B7811813641C}"/>
              </a:ext>
            </a:extLst>
          </p:cNvPr>
          <p:cNvSpPr/>
          <p:nvPr/>
        </p:nvSpPr>
        <p:spPr>
          <a:xfrm>
            <a:off x="14992880" y="6523824"/>
            <a:ext cx="956898" cy="2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7" name="AutoShape 31">
            <a:extLst>
              <a:ext uri="{FF2B5EF4-FFF2-40B4-BE49-F238E27FC236}">
                <a16:creationId xmlns:a16="http://schemas.microsoft.com/office/drawing/2014/main" id="{751F70B7-F558-47A1-913E-84644985FF9D}"/>
              </a:ext>
            </a:extLst>
          </p:cNvPr>
          <p:cNvSpPr/>
          <p:nvPr/>
        </p:nvSpPr>
        <p:spPr>
          <a:xfrm rot="-10800000">
            <a:off x="14992872" y="7382997"/>
            <a:ext cx="956901" cy="0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C46EA6B5-8A72-4CDD-8145-32FEA13DA624}"/>
              </a:ext>
            </a:extLst>
          </p:cNvPr>
          <p:cNvGrpSpPr/>
          <p:nvPr/>
        </p:nvGrpSpPr>
        <p:grpSpPr>
          <a:xfrm>
            <a:off x="15917082" y="5950612"/>
            <a:ext cx="1886055" cy="1857054"/>
            <a:chOff x="-238443" y="-3373146"/>
            <a:chExt cx="2088484" cy="2353855"/>
          </a:xfrm>
        </p:grpSpPr>
        <p:sp>
          <p:nvSpPr>
            <p:cNvPr id="48" name="Блок-схема: магнитный диск 47">
              <a:extLst>
                <a:ext uri="{FF2B5EF4-FFF2-40B4-BE49-F238E27FC236}">
                  <a16:creationId xmlns:a16="http://schemas.microsoft.com/office/drawing/2014/main" id="{379EB11B-B339-4361-8A82-AA607B8D32BE}"/>
                </a:ext>
              </a:extLst>
            </p:cNvPr>
            <p:cNvSpPr/>
            <p:nvPr/>
          </p:nvSpPr>
          <p:spPr>
            <a:xfrm>
              <a:off x="-238442" y="-3373146"/>
              <a:ext cx="2088483" cy="2353855"/>
            </a:xfrm>
            <a:prstGeom prst="flowChartMagneticDisk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sz="2700"/>
            </a:p>
          </p:txBody>
        </p:sp>
        <p:sp>
          <p:nvSpPr>
            <p:cNvPr id="49" name="TextBox 21">
              <a:extLst>
                <a:ext uri="{FF2B5EF4-FFF2-40B4-BE49-F238E27FC236}">
                  <a16:creationId xmlns:a16="http://schemas.microsoft.com/office/drawing/2014/main" id="{7603E830-B75A-45A3-B5F7-D279F5898515}"/>
                </a:ext>
              </a:extLst>
            </p:cNvPr>
            <p:cNvSpPr txBox="1"/>
            <p:nvPr/>
          </p:nvSpPr>
          <p:spPr>
            <a:xfrm>
              <a:off x="-238443" y="-2592123"/>
              <a:ext cx="2088484" cy="11703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ru-RU" sz="3000" dirty="0">
                  <a:solidFill>
                    <a:srgbClr val="0D39D6"/>
                  </a:solidFill>
                  <a:latin typeface="Noto Sans Bold"/>
                </a:rPr>
                <a:t>База данных</a:t>
              </a:r>
              <a:endParaRPr lang="en-US" sz="3000" dirty="0">
                <a:solidFill>
                  <a:srgbClr val="0D39D6"/>
                </a:solidFill>
                <a:latin typeface="Noto Sans Bold"/>
              </a:endParaRPr>
            </a:p>
          </p:txBody>
        </p:sp>
      </p:grpSp>
      <p:graphicFrame>
        <p:nvGraphicFramePr>
          <p:cNvPr id="54" name="Table 7">
            <a:extLst>
              <a:ext uri="{FF2B5EF4-FFF2-40B4-BE49-F238E27FC236}">
                <a16:creationId xmlns:a16="http://schemas.microsoft.com/office/drawing/2014/main" id="{32E07889-0706-4B60-BB9D-A9B69558C984}"/>
              </a:ext>
            </a:extLst>
          </p:cNvPr>
          <p:cNvGraphicFramePr>
            <a:graphicFrameLocks noGrp="1"/>
          </p:cNvGraphicFramePr>
          <p:nvPr/>
        </p:nvGraphicFramePr>
        <p:xfrm>
          <a:off x="5861535" y="5772453"/>
          <a:ext cx="3119049" cy="3568317"/>
        </p:xfrm>
        <a:graphic>
          <a:graphicData uri="http://schemas.openxmlformats.org/drawingml/2006/table">
            <a:tbl>
              <a:tblPr/>
              <a:tblGrid>
                <a:gridCol w="3119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218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FFFFFF"/>
                          </a:solidFill>
                          <a:latin typeface="Noto Sans Bold"/>
                        </a:rPr>
                        <a:t>Vue</a:t>
                      </a:r>
                      <a:r>
                        <a:rPr lang="ru-RU" sz="3600" dirty="0">
                          <a:solidFill>
                            <a:srgbClr val="FFFFFF"/>
                          </a:solidFill>
                          <a:latin typeface="Noto Sans Bold"/>
                        </a:rPr>
                        <a:t> </a:t>
                      </a:r>
                      <a:r>
                        <a:rPr lang="en-US" sz="3600" baseline="0" dirty="0">
                          <a:solidFill>
                            <a:schemeClr val="bg1"/>
                          </a:solidFill>
                          <a:latin typeface="Noto Sans Bold"/>
                        </a:rPr>
                        <a:t>Application</a:t>
                      </a:r>
                      <a:endParaRPr lang="en-US" sz="3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6133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9" name="Table 11">
            <a:extLst>
              <a:ext uri="{FF2B5EF4-FFF2-40B4-BE49-F238E27FC236}">
                <a16:creationId xmlns:a16="http://schemas.microsoft.com/office/drawing/2014/main" id="{96E47D60-09B2-4D29-A383-2FDEB38E18B5}"/>
              </a:ext>
            </a:extLst>
          </p:cNvPr>
          <p:cNvGraphicFramePr>
            <a:graphicFrameLocks noGrp="1"/>
          </p:cNvGraphicFramePr>
          <p:nvPr/>
        </p:nvGraphicFramePr>
        <p:xfrm>
          <a:off x="183128" y="4914822"/>
          <a:ext cx="3457763" cy="3030758"/>
        </p:xfrm>
        <a:graphic>
          <a:graphicData uri="http://schemas.openxmlformats.org/drawingml/2006/table">
            <a:tbl>
              <a:tblPr/>
              <a:tblGrid>
                <a:gridCol w="3457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851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4800" dirty="0">
                          <a:solidFill>
                            <a:srgbClr val="FFFFFF"/>
                          </a:solidFill>
                          <a:latin typeface="Noto Sans Bold"/>
                        </a:rPr>
                        <a:t>Клиент</a:t>
                      </a:r>
                      <a:endParaRPr lang="en-US" sz="48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3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5644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Table 12">
            <a:extLst>
              <a:ext uri="{FF2B5EF4-FFF2-40B4-BE49-F238E27FC236}">
                <a16:creationId xmlns:a16="http://schemas.microsoft.com/office/drawing/2014/main" id="{6FEC2912-9D63-43B5-A5DE-DFF7BC9B541A}"/>
              </a:ext>
            </a:extLst>
          </p:cNvPr>
          <p:cNvGraphicFramePr>
            <a:graphicFrameLocks noGrp="1"/>
          </p:cNvGraphicFramePr>
          <p:nvPr/>
        </p:nvGraphicFramePr>
        <p:xfrm>
          <a:off x="484864" y="5950611"/>
          <a:ext cx="2986664" cy="1857054"/>
        </p:xfrm>
        <a:graphic>
          <a:graphicData uri="http://schemas.openxmlformats.org/drawingml/2006/table">
            <a:tbl>
              <a:tblPr/>
              <a:tblGrid>
                <a:gridCol w="298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44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Web-</a:t>
                      </a:r>
                      <a:r>
                        <a:rPr lang="ru-RU" sz="3600" dirty="0">
                          <a:solidFill>
                            <a:srgbClr val="000000"/>
                          </a:solidFill>
                          <a:latin typeface="Noto Sans Bold"/>
                        </a:rPr>
                        <a:t>браузер</a:t>
                      </a:r>
                      <a:endParaRPr lang="en-US" sz="36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614">
                <a:tc>
                  <a:txBody>
                    <a:bodyPr/>
                    <a:lstStyle/>
                    <a:p>
                      <a:endParaRPr lang="ru-RU" sz="2700" dirty="0"/>
                    </a:p>
                  </a:txBody>
                  <a:tcPr marL="137160" marR="137160" marT="68580" marB="68580">
                    <a:lnL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6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" name="AutoShape 26">
            <a:extLst>
              <a:ext uri="{FF2B5EF4-FFF2-40B4-BE49-F238E27FC236}">
                <a16:creationId xmlns:a16="http://schemas.microsoft.com/office/drawing/2014/main" id="{1FE70DE3-BA95-4C81-9AAD-B0DA6FFC441D}"/>
              </a:ext>
            </a:extLst>
          </p:cNvPr>
          <p:cNvSpPr/>
          <p:nvPr/>
        </p:nvSpPr>
        <p:spPr>
          <a:xfrm>
            <a:off x="9276345" y="6606531"/>
            <a:ext cx="1347198" cy="2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2" name="AutoShape 27">
            <a:extLst>
              <a:ext uri="{FF2B5EF4-FFF2-40B4-BE49-F238E27FC236}">
                <a16:creationId xmlns:a16="http://schemas.microsoft.com/office/drawing/2014/main" id="{7557A82A-F5E3-4D48-92CD-8C5F51D1C2F7}"/>
              </a:ext>
            </a:extLst>
          </p:cNvPr>
          <p:cNvSpPr/>
          <p:nvPr/>
        </p:nvSpPr>
        <p:spPr>
          <a:xfrm rot="-10800000">
            <a:off x="9276344" y="7863831"/>
            <a:ext cx="1300853" cy="2"/>
          </a:xfrm>
          <a:prstGeom prst="line">
            <a:avLst/>
          </a:prstGeom>
          <a:ln w="104775" cap="flat">
            <a:solidFill>
              <a:srgbClr val="0033CC"/>
            </a:solidFill>
            <a:prstDash val="solid"/>
            <a:headEnd type="none" w="sm" len="sm"/>
            <a:tailEnd type="arrow" w="med" len="sm"/>
          </a:ln>
        </p:spPr>
      </p:sp>
      <p:graphicFrame>
        <p:nvGraphicFramePr>
          <p:cNvPr id="63" name="Table 7">
            <a:extLst>
              <a:ext uri="{FF2B5EF4-FFF2-40B4-BE49-F238E27FC236}">
                <a16:creationId xmlns:a16="http://schemas.microsoft.com/office/drawing/2014/main" id="{2D1D425F-3507-49A0-97E5-D8D3C2765DDA}"/>
              </a:ext>
            </a:extLst>
          </p:cNvPr>
          <p:cNvGraphicFramePr>
            <a:graphicFrameLocks noGrp="1"/>
          </p:cNvGraphicFramePr>
          <p:nvPr/>
        </p:nvGraphicFramePr>
        <p:xfrm>
          <a:off x="11181021" y="6414393"/>
          <a:ext cx="3466089" cy="2898881"/>
        </p:xfrm>
        <a:graphic>
          <a:graphicData uri="http://schemas.openxmlformats.org/drawingml/2006/table">
            <a:tbl>
              <a:tblPr/>
              <a:tblGrid>
                <a:gridCol w="3466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0218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600" dirty="0">
                          <a:solidFill>
                            <a:srgbClr val="FFFFFF"/>
                          </a:solidFill>
                          <a:latin typeface="Noto Sans Bold"/>
                        </a:rPr>
                        <a:t>Nest </a:t>
                      </a:r>
                      <a:r>
                        <a:rPr lang="en-US" sz="3600" baseline="0" dirty="0">
                          <a:solidFill>
                            <a:schemeClr val="bg1"/>
                          </a:solidFill>
                          <a:latin typeface="Noto Sans Bold"/>
                        </a:rPr>
                        <a:t>Application</a:t>
                      </a:r>
                      <a:endParaRPr lang="en-US" sz="36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6697">
                <a:tc>
                  <a:txBody>
                    <a:bodyPr/>
                    <a:lstStyle/>
                    <a:p>
                      <a:endParaRPr lang="ru-RU" sz="2100" dirty="0"/>
                    </a:p>
                  </a:txBody>
                  <a:tcPr marL="104904" marR="104904" marT="52452" marB="52452">
                    <a:lnL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740" cap="flat" cmpd="sng" algn="ctr">
                      <a:solidFill>
                        <a:srgbClr val="5E1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4AC27464-CBDE-41E8-BC66-0A69FBA577D9}"/>
              </a:ext>
            </a:extLst>
          </p:cNvPr>
          <p:cNvSpPr/>
          <p:nvPr/>
        </p:nvSpPr>
        <p:spPr>
          <a:xfrm>
            <a:off x="11360954" y="7793180"/>
            <a:ext cx="3106194" cy="10965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5" name="TextBox 16">
            <a:extLst>
              <a:ext uri="{FF2B5EF4-FFF2-40B4-BE49-F238E27FC236}">
                <a16:creationId xmlns:a16="http://schemas.microsoft.com/office/drawing/2014/main" id="{EDCC5313-5004-4718-8F1B-425D960CD85F}"/>
              </a:ext>
            </a:extLst>
          </p:cNvPr>
          <p:cNvSpPr txBox="1"/>
          <p:nvPr/>
        </p:nvSpPr>
        <p:spPr>
          <a:xfrm>
            <a:off x="11561443" y="8005046"/>
            <a:ext cx="2905706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2"/>
              </a:lnSpc>
            </a:pPr>
            <a:r>
              <a:rPr lang="en-US" sz="4800" dirty="0" err="1">
                <a:solidFill>
                  <a:srgbClr val="000000"/>
                </a:solidFill>
              </a:rPr>
              <a:t>TypeORM</a:t>
            </a:r>
            <a:endParaRPr lang="en-US" sz="4800" dirty="0">
              <a:solidFill>
                <a:srgbClr val="0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D76152-88D8-4624-9F29-EB06CA5AD83E}"/>
              </a:ext>
            </a:extLst>
          </p:cNvPr>
          <p:cNvSpPr txBox="1"/>
          <p:nvPr/>
        </p:nvSpPr>
        <p:spPr>
          <a:xfrm>
            <a:off x="5978022" y="7057802"/>
            <a:ext cx="2886075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dirty="0">
                <a:solidFill>
                  <a:srgbClr val="000000"/>
                </a:solidFill>
              </a:rPr>
              <a:t>HTML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PINIA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TYPESCRIPT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SASS</a:t>
            </a:r>
          </a:p>
          <a:p>
            <a:pPr algn="ctr"/>
            <a:r>
              <a:rPr lang="en-US" sz="2700" dirty="0">
                <a:solidFill>
                  <a:srgbClr val="000000"/>
                </a:solidFill>
              </a:rPr>
              <a:t>AXIOS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D8CD93F8-FB55-44AD-B5A5-76036A6C6287}"/>
              </a:ext>
            </a:extLst>
          </p:cNvPr>
          <p:cNvSpPr txBox="1"/>
          <p:nvPr/>
        </p:nvSpPr>
        <p:spPr>
          <a:xfrm>
            <a:off x="897231" y="258028"/>
            <a:ext cx="1319976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ru-RU" sz="8000" dirty="0">
                <a:solidFill>
                  <a:srgbClr val="000000"/>
                </a:solidFill>
                <a:latin typeface="Raleway"/>
              </a:rPr>
              <a:t>Архитектура приложения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A9D7EC-327A-4DB8-A7DB-E7209299C917}"/>
              </a:ext>
            </a:extLst>
          </p:cNvPr>
          <p:cNvSpPr txBox="1"/>
          <p:nvPr/>
        </p:nvSpPr>
        <p:spPr>
          <a:xfrm>
            <a:off x="15468600" y="9847905"/>
            <a:ext cx="281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r>
            <a:endParaRPr lang="ru-RU" sz="2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06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299</Words>
  <Application>Microsoft Office PowerPoint</Application>
  <PresentationFormat>Произвольный</PresentationFormat>
  <Paragraphs>95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4" baseType="lpstr">
      <vt:lpstr>Open Sans</vt:lpstr>
      <vt:lpstr>Calibri</vt:lpstr>
      <vt:lpstr>Open Sans Extra Bold</vt:lpstr>
      <vt:lpstr>Raleway Bold</vt:lpstr>
      <vt:lpstr>Raleway</vt:lpstr>
      <vt:lpstr>Noto Sans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Синий и Зеленый Абстрактный Узор и Фигуры Программа класса Бланк Образование Презентация</dc:title>
  <cp:lastModifiedBy>Данил Вовиков</cp:lastModifiedBy>
  <cp:revision>45</cp:revision>
  <dcterms:created xsi:type="dcterms:W3CDTF">2006-08-16T00:00:00Z</dcterms:created>
  <dcterms:modified xsi:type="dcterms:W3CDTF">2023-04-02T10:33:57Z</dcterms:modified>
  <dc:identifier>DAFT6Lj1oeQ</dc:identifier>
</cp:coreProperties>
</file>